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12"/>
  </p:notesMasterIdLst>
  <p:sldIdLst>
    <p:sldId id="256" r:id="rId2"/>
    <p:sldId id="257" r:id="rId3"/>
    <p:sldId id="276" r:id="rId4"/>
    <p:sldId id="273" r:id="rId5"/>
    <p:sldId id="274" r:id="rId6"/>
    <p:sldId id="275" r:id="rId7"/>
    <p:sldId id="277" r:id="rId8"/>
    <p:sldId id="278" r:id="rId9"/>
    <p:sldId id="279" r:id="rId10"/>
    <p:sldId id="272" r:id="rId11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3"/>
      <p:bold r:id="rId14"/>
      <p:italic r:id="rId15"/>
      <p:boldItalic r:id="rId16"/>
    </p:embeddedFont>
    <p:embeddedFont>
      <p:font typeface="Helvetica Neue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VELANDIA SUAREZ JUAN PABLO" initials="VSJP" lastIdx="4" clrIdx="0">
    <p:extLst>
      <p:ext uri="{19B8F6BF-5375-455C-9EA6-DF929625EA0E}">
        <p15:presenceInfo xmlns:p15="http://schemas.microsoft.com/office/powerpoint/2012/main" userId="S::jvelandia33@unisalle.edu.co::9e002a26-7b43-4e42-8441-8afb754c84a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39BE808-896E-4061-93A2-4E59F6029EDD}" v="327" dt="2021-02-25T17:51:17.624"/>
    <p1510:client id="{84969BDE-A851-4505-8BB0-D9494FD24820}" v="244" dt="2021-02-25T16:42:54.85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114" y="5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microsoft.com/office/2015/10/relationships/revisionInfo" Target="revisionInfo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8" name="Google Shape;10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1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982c4c0be1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982c4c0be1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developers are from UK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Promating</a:t>
            </a:r>
            <a:r>
              <a:rPr lang="en-GB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Marine </a:t>
            </a:r>
            <a:r>
              <a:rPr lang="en-GB" b="0" i="0" err="1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Reachers</a:t>
            </a:r>
            <a:r>
              <a:rPr lang="en-GB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 and Exploration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b="0" i="0">
                <a:solidFill>
                  <a:srgbClr val="202124"/>
                </a:solidFill>
                <a:effectLst/>
                <a:latin typeface="arial" panose="020B0604020202020204" pitchFamily="34" charset="0"/>
              </a:rPr>
              <a:t>IBM , this company make PLC , Robots , in general Automations around the world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DEVELOPMENT TEAM WAS 31 PEOPLE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 one of the world's first full-sized self-navigating ships</a:t>
            </a:r>
          </a:p>
          <a:p>
            <a:r>
              <a:rPr lang="en-GB"/>
              <a:t>will set sail from the United Kingdom's Plymouth </a:t>
            </a:r>
            <a:r>
              <a:rPr lang="en-GB" err="1"/>
              <a:t>Harbor</a:t>
            </a:r>
            <a:r>
              <a:rPr lang="en-GB"/>
              <a:t> and traverse the Atlantic Ocean to Cape Cod</a:t>
            </a:r>
          </a:p>
          <a:p>
            <a:r>
              <a:rPr lang="en-GB" b="0" i="0">
                <a:solidFill>
                  <a:srgbClr val="202124"/>
                </a:solidFill>
                <a:effectLst/>
                <a:latin typeface="Google Sans"/>
              </a:rPr>
              <a:t>this trip will cover more than 5 </a:t>
            </a:r>
            <a:r>
              <a:rPr lang="en-GB" b="0" i="0" err="1">
                <a:solidFill>
                  <a:srgbClr val="202124"/>
                </a:solidFill>
                <a:effectLst/>
                <a:latin typeface="Google Sans"/>
              </a:rPr>
              <a:t>thousan</a:t>
            </a:r>
            <a:r>
              <a:rPr lang="en-GB" b="0" i="0">
                <a:solidFill>
                  <a:srgbClr val="202124"/>
                </a:solidFill>
                <a:effectLst/>
                <a:latin typeface="Google Sans"/>
              </a:rPr>
              <a:t> </a:t>
            </a:r>
            <a:r>
              <a:rPr lang="en-GB" b="0" i="0" err="1">
                <a:solidFill>
                  <a:srgbClr val="202124"/>
                </a:solidFill>
                <a:effectLst/>
                <a:latin typeface="Google Sans"/>
              </a:rPr>
              <a:t>kilometers</a:t>
            </a:r>
            <a:endParaRPr lang="en-GB" b="0" i="0">
              <a:solidFill>
                <a:srgbClr val="202124"/>
              </a:solidFill>
              <a:effectLst/>
              <a:latin typeface="Google Sans"/>
            </a:endParaRPr>
          </a:p>
          <a:p>
            <a:r>
              <a:rPr lang="en-GB"/>
              <a:t>five thousand twenty-four</a:t>
            </a:r>
            <a:r>
              <a:rPr lang="en-GB" b="0" i="0">
                <a:solidFill>
                  <a:srgbClr val="202124"/>
                </a:solidFill>
                <a:effectLst/>
                <a:latin typeface="Google Sans"/>
              </a:rPr>
              <a:t>[</a:t>
            </a:r>
            <a:r>
              <a:rPr lang="en-GB" b="0" i="0" err="1">
                <a:solidFill>
                  <a:srgbClr val="202124"/>
                </a:solidFill>
                <a:effectLst/>
                <a:latin typeface="Google Sans"/>
              </a:rPr>
              <a:t>kilometers</a:t>
            </a:r>
            <a:r>
              <a:rPr lang="en-GB" b="0" i="0">
                <a:solidFill>
                  <a:srgbClr val="202124"/>
                </a:solidFill>
                <a:effectLst/>
                <a:latin typeface="Google Sans"/>
              </a:rPr>
              <a:t> of the trip}</a:t>
            </a:r>
            <a:r>
              <a:rPr lang="en-GB"/>
              <a:t> </a:t>
            </a:r>
            <a:br>
              <a:rPr lang="en-GB"/>
            </a:br>
            <a:r>
              <a:rPr lang="en-GB" b="0" i="0">
                <a:solidFill>
                  <a:srgbClr val="202124"/>
                </a:solidFill>
                <a:effectLst/>
                <a:latin typeface="Google Sans"/>
              </a:rPr>
              <a:t>Zero people on the ship, this ship sails by schedule</a:t>
            </a:r>
          </a:p>
        </p:txBody>
      </p:sp>
    </p:spTree>
    <p:extLst>
      <p:ext uri="{BB962C8B-B14F-4D97-AF65-F5344CB8AC3E}">
        <p14:creationId xmlns:p14="http://schemas.microsoft.com/office/powerpoint/2010/main" val="2991865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8174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/>
              <a:t>This locations is England , the trip will start in 21 march 2021</a:t>
            </a:r>
          </a:p>
        </p:txBody>
      </p:sp>
    </p:spTree>
    <p:extLst>
      <p:ext uri="{BB962C8B-B14F-4D97-AF65-F5344CB8AC3E}">
        <p14:creationId xmlns:p14="http://schemas.microsoft.com/office/powerpoint/2010/main" val="42554382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982c4c0be1_1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982c4c0be1_1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859304" y="603249"/>
            <a:ext cx="4677300" cy="27120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41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607500" y="3960635"/>
            <a:ext cx="7929000" cy="326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ctr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None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17" name="Google Shape;17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050" y="2323819"/>
            <a:ext cx="2710500" cy="9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" name="Google Shape;18;p2"/>
          <p:cNvCxnSpPr/>
          <p:nvPr/>
        </p:nvCxnSpPr>
        <p:spPr>
          <a:xfrm flipH="1">
            <a:off x="3429055" y="0"/>
            <a:ext cx="4800" cy="33150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rjeta de nombre">
  <p:cSld name="Tarjeta de nombre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1"/>
          <p:cNvSpPr txBox="1">
            <a:spLocks noGrp="1"/>
          </p:cNvSpPr>
          <p:nvPr>
            <p:ph type="title"/>
          </p:nvPr>
        </p:nvSpPr>
        <p:spPr>
          <a:xfrm>
            <a:off x="1017816" y="1826967"/>
            <a:ext cx="3286800" cy="15057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24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1"/>
          <p:cNvSpPr txBox="1">
            <a:spLocks noGrp="1"/>
          </p:cNvSpPr>
          <p:nvPr>
            <p:ph type="body" idx="1"/>
          </p:nvPr>
        </p:nvSpPr>
        <p:spPr>
          <a:xfrm>
            <a:off x="4617000" y="1714500"/>
            <a:ext cx="3660300" cy="17217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8" name="Google Shape;88;p11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89" name="Google Shape;89;p11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" name="Google Shape;90;p11"/>
          <p:cNvCxnSpPr/>
          <p:nvPr/>
        </p:nvCxnSpPr>
        <p:spPr>
          <a:xfrm rot="10800000" flipH="1">
            <a:off x="0" y="1041611"/>
            <a:ext cx="4393500" cy="99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2"/>
          <p:cNvSpPr txBox="1">
            <a:spLocks noGrp="1"/>
          </p:cNvSpPr>
          <p:nvPr>
            <p:ph type="title"/>
          </p:nvPr>
        </p:nvSpPr>
        <p:spPr>
          <a:xfrm>
            <a:off x="2471736" y="455461"/>
            <a:ext cx="6058200" cy="727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93" name="Google Shape;93;p12"/>
          <p:cNvSpPr txBox="1">
            <a:spLocks noGrp="1"/>
          </p:cNvSpPr>
          <p:nvPr>
            <p:ph type="body" idx="1"/>
          </p:nvPr>
        </p:nvSpPr>
        <p:spPr>
          <a:xfrm rot="5400000">
            <a:off x="3190863" y="-944999"/>
            <a:ext cx="2755800" cy="79224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4" name="Google Shape;94;p12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cxnSp>
        <p:nvCxnSpPr>
          <p:cNvPr id="97" name="Google Shape;97;p12"/>
          <p:cNvCxnSpPr/>
          <p:nvPr/>
        </p:nvCxnSpPr>
        <p:spPr>
          <a:xfrm rot="10800000" flipH="1">
            <a:off x="0" y="1402938"/>
            <a:ext cx="8529900" cy="156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  <p:pic>
        <p:nvPicPr>
          <p:cNvPr id="98" name="Google Shape;98;p1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3"/>
          <p:cNvSpPr txBox="1">
            <a:spLocks noGrp="1"/>
          </p:cNvSpPr>
          <p:nvPr>
            <p:ph type="title"/>
          </p:nvPr>
        </p:nvSpPr>
        <p:spPr>
          <a:xfrm rot="5400000">
            <a:off x="5147648" y="1429628"/>
            <a:ext cx="3851100" cy="1871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01" name="Google Shape;101;p13"/>
          <p:cNvSpPr txBox="1">
            <a:spLocks noGrp="1"/>
          </p:cNvSpPr>
          <p:nvPr>
            <p:ph type="body" idx="1"/>
          </p:nvPr>
        </p:nvSpPr>
        <p:spPr>
          <a:xfrm rot="5400000">
            <a:off x="1056255" y="-114233"/>
            <a:ext cx="4061100" cy="49587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2" name="Google Shape;102;p13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4" name="Google Shape;104;p13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cxnSp>
        <p:nvCxnSpPr>
          <p:cNvPr id="105" name="Google Shape;105;p13"/>
          <p:cNvCxnSpPr/>
          <p:nvPr/>
        </p:nvCxnSpPr>
        <p:spPr>
          <a:xfrm flipH="1">
            <a:off x="5844677" y="0"/>
            <a:ext cx="4800" cy="33150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2178050" y="335390"/>
            <a:ext cx="6358500" cy="727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614034" y="1666715"/>
            <a:ext cx="7915800" cy="27273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6" name="Google Shape;26;p3"/>
          <p:cNvCxnSpPr/>
          <p:nvPr/>
        </p:nvCxnSpPr>
        <p:spPr>
          <a:xfrm rot="10800000">
            <a:off x="2178000" y="1391841"/>
            <a:ext cx="6966000" cy="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 txBox="1">
            <a:spLocks noGrp="1"/>
          </p:cNvSpPr>
          <p:nvPr>
            <p:ph type="title"/>
          </p:nvPr>
        </p:nvSpPr>
        <p:spPr>
          <a:xfrm>
            <a:off x="3564731" y="2213547"/>
            <a:ext cx="4963800" cy="11016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6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body" idx="1"/>
          </p:nvPr>
        </p:nvSpPr>
        <p:spPr>
          <a:xfrm>
            <a:off x="3564730" y="3960900"/>
            <a:ext cx="4963800" cy="3255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DB8E1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1" name="Google Shape;31;p4"/>
          <p:cNvSpPr txBox="1">
            <a:spLocks noGrp="1"/>
          </p:cNvSpPr>
          <p:nvPr>
            <p:ph type="ftr" idx="11"/>
          </p:nvPr>
        </p:nvSpPr>
        <p:spPr>
          <a:xfrm>
            <a:off x="3564730" y="4531021"/>
            <a:ext cx="32571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33" name="Google Shape;33;p4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36050" y="2323819"/>
            <a:ext cx="2710500" cy="992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4" name="Google Shape;34;p4"/>
          <p:cNvCxnSpPr/>
          <p:nvPr/>
        </p:nvCxnSpPr>
        <p:spPr>
          <a:xfrm flipH="1">
            <a:off x="3429055" y="1828800"/>
            <a:ext cx="4800" cy="33150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diamond" w="med" len="med"/>
            <a:tailEnd type="none" w="sm" len="sm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os objetos" type="twoObj">
  <p:cSld name="TWO_OBJECTS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2552699" y="455461"/>
            <a:ext cx="6178500" cy="727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412350" y="1666715"/>
            <a:ext cx="4091100" cy="2729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body" idx="2"/>
          </p:nvPr>
        </p:nvSpPr>
        <p:spPr>
          <a:xfrm>
            <a:off x="4640561" y="1666715"/>
            <a:ext cx="4090500" cy="2729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39" name="Google Shape;39;p5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0" name="Google Shape;40;p5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1" name="Google Shape;41;p5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42" name="Google Shape;42;p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" name="Google Shape;43;p5"/>
          <p:cNvCxnSpPr/>
          <p:nvPr/>
        </p:nvCxnSpPr>
        <p:spPr>
          <a:xfrm rot="10800000">
            <a:off x="2178000" y="1391841"/>
            <a:ext cx="6966000" cy="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 type="titleOnly">
  <p:cSld name="TITLE_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 txBox="1">
            <a:spLocks noGrp="1"/>
          </p:cNvSpPr>
          <p:nvPr>
            <p:ph type="title"/>
          </p:nvPr>
        </p:nvSpPr>
        <p:spPr>
          <a:xfrm>
            <a:off x="2178050" y="455461"/>
            <a:ext cx="6351900" cy="727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46" name="Google Shape;46;p6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DB8E14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49" name="Google Shape;49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0" name="Google Shape;50;p6"/>
          <p:cNvCxnSpPr/>
          <p:nvPr/>
        </p:nvCxnSpPr>
        <p:spPr>
          <a:xfrm rot="10800000">
            <a:off x="2178000" y="1391841"/>
            <a:ext cx="6966000" cy="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 blanco" type="blank">
  <p:cSld name="BLANK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54" name="Google Shape;54;p7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55" name="Google Shape;55;p7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" name="Google Shape;56;p7"/>
          <p:cNvCxnSpPr/>
          <p:nvPr/>
        </p:nvCxnSpPr>
        <p:spPr>
          <a:xfrm rot="10800000">
            <a:off x="2178000" y="1391841"/>
            <a:ext cx="6966000" cy="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 type="objTx">
  <p:cSld name="OBJECT_WITH_CAPTIO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04863" y="334565"/>
            <a:ext cx="2660700" cy="1213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15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641724" y="334565"/>
            <a:ext cx="4689600" cy="4061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2"/>
          </p:nvPr>
        </p:nvSpPr>
        <p:spPr>
          <a:xfrm>
            <a:off x="698499" y="1695553"/>
            <a:ext cx="2766900" cy="27003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None/>
              <a:defRPr sz="8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1" name="Google Shape;61;p8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2" name="Google Shape;62;p8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3" name="Google Shape;63;p8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64" name="Google Shape;6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" name="Google Shape;65;p8"/>
          <p:cNvCxnSpPr/>
          <p:nvPr/>
        </p:nvCxnSpPr>
        <p:spPr>
          <a:xfrm>
            <a:off x="0" y="1619800"/>
            <a:ext cx="3465600" cy="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type="picTx">
  <p:cSld name="PICTURE_WITH_CAPTION_TEXT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611045" y="545641"/>
            <a:ext cx="3639600" cy="12129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18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68" name="Google Shape;68;p9"/>
          <p:cNvSpPr>
            <a:spLocks noGrp="1"/>
          </p:cNvSpPr>
          <p:nvPr>
            <p:ph type="pic" idx="2"/>
          </p:nvPr>
        </p:nvSpPr>
        <p:spPr>
          <a:xfrm>
            <a:off x="4736307" y="157162"/>
            <a:ext cx="4276800" cy="4864800"/>
          </a:xfrm>
          <a:prstGeom prst="rect">
            <a:avLst/>
          </a:prstGeom>
          <a:noFill/>
          <a:ln w="38100" cap="flat" cmpd="sng">
            <a:solidFill>
              <a:srgbClr val="F7A800"/>
            </a:solidFill>
            <a:prstDash val="solid"/>
            <a:round/>
            <a:headEnd type="none" w="sm" len="sm"/>
            <a:tailEnd type="none" w="sm" len="sm"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611045" y="1758512"/>
            <a:ext cx="3639600" cy="26373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None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None/>
              <a:defRPr sz="8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None/>
              <a:defRPr sz="7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dt" idx="10"/>
          </p:nvPr>
        </p:nvSpPr>
        <p:spPr>
          <a:xfrm>
            <a:off x="2914357" y="4531021"/>
            <a:ext cx="7326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ftr" idx="11"/>
          </p:nvPr>
        </p:nvSpPr>
        <p:spPr>
          <a:xfrm>
            <a:off x="442796" y="4531021"/>
            <a:ext cx="2471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2" name="Google Shape;72;p9"/>
          <p:cNvSpPr txBox="1">
            <a:spLocks noGrp="1"/>
          </p:cNvSpPr>
          <p:nvPr>
            <p:ph type="sldNum" idx="12"/>
          </p:nvPr>
        </p:nvSpPr>
        <p:spPr>
          <a:xfrm>
            <a:off x="3647016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73" name="Google Shape;73;p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con descripción">
  <p:cSld name="Cita con descripción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638238" y="1150143"/>
            <a:ext cx="4420500" cy="17631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2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473772" y="3332760"/>
            <a:ext cx="4584900" cy="5349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None/>
              <a:defRPr sz="14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None/>
              <a:defRPr sz="12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286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2860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None/>
              <a:defRPr sz="11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body" idx="2"/>
          </p:nvPr>
        </p:nvSpPr>
        <p:spPr>
          <a:xfrm>
            <a:off x="5680981" y="811091"/>
            <a:ext cx="2857500" cy="30567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79" name="Google Shape;79;p10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0" name="Google Shape;80;p10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  <p:pic>
        <p:nvPicPr>
          <p:cNvPr id="81" name="Google Shape;81;p1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389613" y="371292"/>
            <a:ext cx="1781400" cy="670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p10"/>
          <p:cNvCxnSpPr/>
          <p:nvPr/>
        </p:nvCxnSpPr>
        <p:spPr>
          <a:xfrm rot="10800000" flipH="1">
            <a:off x="0" y="1035911"/>
            <a:ext cx="5058600" cy="15600"/>
          </a:xfrm>
          <a:prstGeom prst="straightConnector1">
            <a:avLst/>
          </a:prstGeom>
          <a:noFill/>
          <a:ln w="28575" cap="flat" cmpd="sng">
            <a:solidFill>
              <a:srgbClr val="F7A800"/>
            </a:solidFill>
            <a:prstDash val="solid"/>
            <a:round/>
            <a:headEnd type="none" w="sm" len="sm"/>
            <a:tailEnd type="diamond" w="med" len="med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FFFFFF"/>
            </a:gs>
            <a:gs pos="80000">
              <a:srgbClr val="FFFFFF"/>
            </a:gs>
            <a:gs pos="95000">
              <a:srgbClr val="D8D8D8"/>
            </a:gs>
            <a:gs pos="100000">
              <a:srgbClr val="BFBFBF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996167" y="455461"/>
            <a:ext cx="6533700" cy="727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3000" b="1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Arial"/>
              <a:buNone/>
              <a:defRPr sz="14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607500" y="1638300"/>
            <a:ext cx="7922400" cy="27558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ftr" idx="11"/>
          </p:nvPr>
        </p:nvSpPr>
        <p:spPr>
          <a:xfrm>
            <a:off x="3859304" y="4531021"/>
            <a:ext cx="29625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  <a:defRPr sz="7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dt" idx="10"/>
          </p:nvPr>
        </p:nvSpPr>
        <p:spPr>
          <a:xfrm>
            <a:off x="7000969" y="4531021"/>
            <a:ext cx="1007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Century Gothic"/>
              <a:buNone/>
              <a:defRPr sz="700" b="1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Century Gothic"/>
              <a:buNone/>
              <a:defRPr sz="14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008748" y="4436915"/>
            <a:ext cx="7965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8100" anchor="b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DB8E14"/>
              </a:buClr>
              <a:buSzPts val="1500"/>
              <a:buFont typeface="Century Gothic"/>
              <a:buNone/>
              <a:defRPr sz="1500" b="0" i="0" u="none" strike="noStrike" cap="none">
                <a:solidFill>
                  <a:srgbClr val="DB8E1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3478425" y="1435650"/>
            <a:ext cx="5495100" cy="510596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60000"/>
              </a:srgbClr>
            </a:outerShdw>
          </a:effectLst>
        </p:spPr>
        <p:txBody>
          <a:bodyPr spcFirstLastPara="1" wrap="square" lIns="68575" tIns="68575" rIns="68575" bIns="6857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2D56"/>
              </a:buClr>
              <a:buSzPts val="1400"/>
              <a:buFont typeface="Helvetica Neue"/>
              <a:buNone/>
            </a:pPr>
            <a:r>
              <a:rPr lang="es-419" sz="2900"/>
              <a:t>Mayflower </a:t>
            </a:r>
            <a:r>
              <a:rPr lang="es-419" sz="2900" err="1"/>
              <a:t>Autonomous</a:t>
            </a:r>
            <a:r>
              <a:rPr lang="es-419" sz="2900"/>
              <a:t> </a:t>
            </a:r>
            <a:r>
              <a:rPr lang="es-419" sz="2900" err="1"/>
              <a:t>Ship</a:t>
            </a:r>
            <a:br>
              <a:rPr lang="es-419" sz="2900"/>
            </a:br>
            <a:br>
              <a:rPr lang="es-419" sz="2900"/>
            </a:br>
            <a:br>
              <a:rPr lang="es-419" sz="2900"/>
            </a:br>
            <a:endParaRPr sz="2300"/>
          </a:p>
        </p:txBody>
      </p:sp>
      <p:sp>
        <p:nvSpPr>
          <p:cNvPr id="111" name="Google Shape;111;p14"/>
          <p:cNvSpPr txBox="1">
            <a:spLocks noGrp="1"/>
          </p:cNvSpPr>
          <p:nvPr>
            <p:ph type="subTitle" idx="1"/>
          </p:nvPr>
        </p:nvSpPr>
        <p:spPr>
          <a:xfrm>
            <a:off x="466306" y="3521731"/>
            <a:ext cx="7929000" cy="71490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68575" tIns="68575" rIns="68575" bIns="68575" anchor="t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</a:pPr>
            <a:r>
              <a:rPr lang="es-419" sz="2000" dirty="0"/>
              <a:t> Juan Pablo Velandia Suárez / 45161133</a:t>
            </a:r>
          </a:p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</a:pPr>
            <a:r>
              <a:rPr lang="es-419" sz="2000"/>
              <a:t>Harold David León </a:t>
            </a:r>
            <a:r>
              <a:rPr lang="es-419" sz="2000" dirty="0"/>
              <a:t>Hurtado / 45161031</a:t>
            </a:r>
          </a:p>
          <a:p>
            <a:pPr marL="0" marR="0" lvl="0" indent="0" algn="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None/>
            </a:pPr>
            <a:r>
              <a:rPr lang="es-419" sz="2000" dirty="0" err="1"/>
              <a:t>Present</a:t>
            </a:r>
            <a:r>
              <a:rPr lang="es-419" sz="2000" dirty="0"/>
              <a:t> </a:t>
            </a:r>
            <a:r>
              <a:rPr lang="es-419" sz="2000" dirty="0" err="1"/>
              <a:t>to</a:t>
            </a:r>
            <a:r>
              <a:rPr lang="es-419" sz="2000" dirty="0"/>
              <a:t> : </a:t>
            </a:r>
            <a:r>
              <a:rPr lang="es-419" sz="2000" dirty="0" err="1"/>
              <a:t>Ing</a:t>
            </a:r>
            <a:r>
              <a:rPr lang="es-419" sz="2000" dirty="0"/>
              <a:t> José </a:t>
            </a:r>
            <a:r>
              <a:rPr lang="es-419" sz="2000" dirty="0" err="1"/>
              <a:t>Tumealan</a:t>
            </a:r>
            <a:br>
              <a:rPr lang="es-419" dirty="0"/>
            </a:br>
            <a:endParaRPr dirty="0"/>
          </a:p>
        </p:txBody>
      </p:sp>
      <p:pic>
        <p:nvPicPr>
          <p:cNvPr id="2050" name="Picture 2" descr="Unmanned, fully-autonomous ship that will cross the Atlantic | Electric  Vehicles Research">
            <a:extLst>
              <a:ext uri="{FF2B5EF4-FFF2-40B4-BE49-F238E27FC236}">
                <a16:creationId xmlns:a16="http://schemas.microsoft.com/office/drawing/2014/main" id="{085BB204-4BA3-4CF9-A754-3314B371F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928" y="701005"/>
            <a:ext cx="4749567" cy="27131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892529C8-BBE4-4814-A683-11CC09E7816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573"/>
          <a:stretch/>
        </p:blipFill>
        <p:spPr>
          <a:xfrm>
            <a:off x="2571750" y="1466849"/>
            <a:ext cx="4000500" cy="2616619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A39F472F-1169-4258-B2C1-E109FF3FCD32}"/>
              </a:ext>
            </a:extLst>
          </p:cNvPr>
          <p:cNvSpPr txBox="1"/>
          <p:nvPr/>
        </p:nvSpPr>
        <p:spPr>
          <a:xfrm>
            <a:off x="2283619" y="4418112"/>
            <a:ext cx="457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400" dirty="0"/>
              <a:t>Obtained from https://mas400.com/technology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>
            <a:spLocks noGrp="1"/>
          </p:cNvSpPr>
          <p:nvPr>
            <p:ph type="title"/>
          </p:nvPr>
        </p:nvSpPr>
        <p:spPr>
          <a:xfrm>
            <a:off x="2178050" y="335390"/>
            <a:ext cx="6358500" cy="72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err="1"/>
              <a:t>Developers</a:t>
            </a:r>
            <a:endParaRPr/>
          </a:p>
        </p:txBody>
      </p:sp>
      <p:pic>
        <p:nvPicPr>
          <p:cNvPr id="1026" name="Picture 2" descr="United Kingdom - Wikipedia">
            <a:extLst>
              <a:ext uri="{FF2B5EF4-FFF2-40B4-BE49-F238E27FC236}">
                <a16:creationId xmlns:a16="http://schemas.microsoft.com/office/drawing/2014/main" id="{585511D4-6BAB-4868-8AC3-24E3B98BAC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38" y="1785075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roMare | LinkedIn">
            <a:extLst>
              <a:ext uri="{FF2B5EF4-FFF2-40B4-BE49-F238E27FC236}">
                <a16:creationId xmlns:a16="http://schemas.microsoft.com/office/drawing/2014/main" id="{D42B4D1C-58EB-4C6A-9416-226B942E04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39" b="32956"/>
          <a:stretch/>
        </p:blipFill>
        <p:spPr bwMode="auto">
          <a:xfrm>
            <a:off x="4902405" y="1755637"/>
            <a:ext cx="3964099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BM Boards the Mayflower Autonomous Ship Project">
            <a:extLst>
              <a:ext uri="{FF2B5EF4-FFF2-40B4-BE49-F238E27FC236}">
                <a16:creationId xmlns:a16="http://schemas.microsoft.com/office/drawing/2014/main" id="{EB54AF45-D962-4AE4-BB0F-061FAD1434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9513" y="3544835"/>
            <a:ext cx="2952750" cy="154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66F50350-94E7-4826-BF01-FAD2CB84A1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3594" y="3368706"/>
            <a:ext cx="1532956" cy="1532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06F8E-3A9F-49AE-92E2-3747F5EC4C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What this the new 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33543A-DD97-479D-BDC5-554937C4BE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8623" y="1049325"/>
            <a:ext cx="7004808" cy="38795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006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1E9341-73F4-4F79-85AD-717765EAE0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Website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BF5149-AAC0-48C7-9902-8B04225D63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BB929-1033-42CC-858D-A0CABBCD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7289" y="1759189"/>
            <a:ext cx="7172587" cy="2865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3272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8AEDDF-BA55-4A4F-9562-0B4B64E2C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Current Location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205CA72-C742-4F7F-ACFF-2647D84DFE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9291" y="1514543"/>
            <a:ext cx="6442745" cy="317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12260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E05D9BB6-2279-4524-A9BF-18730AD5E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212" y="1679463"/>
            <a:ext cx="7727576" cy="2527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upo 6">
            <a:extLst>
              <a:ext uri="{FF2B5EF4-FFF2-40B4-BE49-F238E27FC236}">
                <a16:creationId xmlns:a16="http://schemas.microsoft.com/office/drawing/2014/main" id="{10F8F944-692B-42D0-A2F8-0DB8C595F7A3}"/>
              </a:ext>
            </a:extLst>
          </p:cNvPr>
          <p:cNvGrpSpPr/>
          <p:nvPr/>
        </p:nvGrpSpPr>
        <p:grpSpPr>
          <a:xfrm>
            <a:off x="1326382" y="3466681"/>
            <a:ext cx="180871" cy="185895"/>
            <a:chOff x="1326382" y="3466681"/>
            <a:chExt cx="180871" cy="185895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9466164-8A27-4BEB-A165-E6ABCE6D9607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717FCF28-642E-42E4-A922-43BD371B2C7F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AED3A8D1-CDCF-4F1D-9362-5287B698ECD4}"/>
              </a:ext>
            </a:extLst>
          </p:cNvPr>
          <p:cNvGrpSpPr/>
          <p:nvPr/>
        </p:nvGrpSpPr>
        <p:grpSpPr>
          <a:xfrm>
            <a:off x="3086518" y="3520747"/>
            <a:ext cx="180871" cy="185895"/>
            <a:chOff x="1326382" y="3466681"/>
            <a:chExt cx="180871" cy="185895"/>
          </a:xfrm>
        </p:grpSpPr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BE0D515C-BB99-4281-A6E3-76EBCDBAEEA6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1" name="Elipse 10">
              <a:extLst>
                <a:ext uri="{FF2B5EF4-FFF2-40B4-BE49-F238E27FC236}">
                  <a16:creationId xmlns:a16="http://schemas.microsoft.com/office/drawing/2014/main" id="{2C946FE1-6C33-453C-B555-6A7DA8743D94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C71A231-907F-4EEB-8041-4DE5C0DDF417}"/>
              </a:ext>
            </a:extLst>
          </p:cNvPr>
          <p:cNvGrpSpPr/>
          <p:nvPr/>
        </p:nvGrpSpPr>
        <p:grpSpPr>
          <a:xfrm>
            <a:off x="3888607" y="2850296"/>
            <a:ext cx="180871" cy="185895"/>
            <a:chOff x="1326382" y="3466681"/>
            <a:chExt cx="180871" cy="185895"/>
          </a:xfrm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807F24CC-A9A2-4D1C-B6BC-B6325BC7BE3E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4" name="Elipse 13">
              <a:extLst>
                <a:ext uri="{FF2B5EF4-FFF2-40B4-BE49-F238E27FC236}">
                  <a16:creationId xmlns:a16="http://schemas.microsoft.com/office/drawing/2014/main" id="{9EFEC184-1425-4EFB-96D0-9F250C7F3F17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5" name="Grupo 14">
            <a:extLst>
              <a:ext uri="{FF2B5EF4-FFF2-40B4-BE49-F238E27FC236}">
                <a16:creationId xmlns:a16="http://schemas.microsoft.com/office/drawing/2014/main" id="{4F816DAB-2441-406B-A9B1-ABA67C051C1B}"/>
              </a:ext>
            </a:extLst>
          </p:cNvPr>
          <p:cNvGrpSpPr/>
          <p:nvPr/>
        </p:nvGrpSpPr>
        <p:grpSpPr>
          <a:xfrm>
            <a:off x="5012557" y="2152231"/>
            <a:ext cx="180871" cy="185895"/>
            <a:chOff x="1326382" y="3466681"/>
            <a:chExt cx="180871" cy="185895"/>
          </a:xfrm>
        </p:grpSpPr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A0DC078-58E1-414D-BE17-5D10A4A00928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FCC8DA36-80EE-4179-9268-0BC03D4AF69F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8C97C7F0-134D-46AD-A374-AB175F38FD4D}"/>
              </a:ext>
            </a:extLst>
          </p:cNvPr>
          <p:cNvGrpSpPr/>
          <p:nvPr/>
        </p:nvGrpSpPr>
        <p:grpSpPr>
          <a:xfrm>
            <a:off x="5157305" y="3561045"/>
            <a:ext cx="180871" cy="185895"/>
            <a:chOff x="1326382" y="3466681"/>
            <a:chExt cx="180871" cy="185895"/>
          </a:xfrm>
        </p:grpSpPr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83FADBB1-5040-4761-8A97-D3444DAC22F6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0" name="Elipse 19">
              <a:extLst>
                <a:ext uri="{FF2B5EF4-FFF2-40B4-BE49-F238E27FC236}">
                  <a16:creationId xmlns:a16="http://schemas.microsoft.com/office/drawing/2014/main" id="{6D2CB955-83D6-4EA8-9394-A24CD41F5A75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47E8097D-B491-4325-AD07-0F36A5A3D77E}"/>
              </a:ext>
            </a:extLst>
          </p:cNvPr>
          <p:cNvGrpSpPr/>
          <p:nvPr/>
        </p:nvGrpSpPr>
        <p:grpSpPr>
          <a:xfrm>
            <a:off x="5956346" y="3525248"/>
            <a:ext cx="180871" cy="185895"/>
            <a:chOff x="1326382" y="3466681"/>
            <a:chExt cx="180871" cy="185895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92EE0752-3D4D-4E3A-A3BC-6926367B620F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8D3CF683-C109-40DC-A3C5-C85E602B1748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6A8C8415-D5AB-434E-B8E2-DA2C056028ED}"/>
              </a:ext>
            </a:extLst>
          </p:cNvPr>
          <p:cNvGrpSpPr/>
          <p:nvPr/>
        </p:nvGrpSpPr>
        <p:grpSpPr>
          <a:xfrm>
            <a:off x="6796546" y="3561045"/>
            <a:ext cx="180871" cy="185895"/>
            <a:chOff x="1326382" y="3466681"/>
            <a:chExt cx="180871" cy="185895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52F9664B-4E9E-4A13-8B6A-ACD477D8217F}"/>
                </a:ext>
              </a:extLst>
            </p:cNvPr>
            <p:cNvSpPr/>
            <p:nvPr/>
          </p:nvSpPr>
          <p:spPr>
            <a:xfrm>
              <a:off x="1363130" y="3505695"/>
              <a:ext cx="108000" cy="108000"/>
            </a:xfrm>
            <a:prstGeom prst="ellipse">
              <a:avLst/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9FA66367-BD94-488C-813A-52E48ADFD021}"/>
                </a:ext>
              </a:extLst>
            </p:cNvPr>
            <p:cNvSpPr/>
            <p:nvPr/>
          </p:nvSpPr>
          <p:spPr>
            <a:xfrm>
              <a:off x="1326382" y="3466681"/>
              <a:ext cx="180871" cy="185895"/>
            </a:xfrm>
            <a:prstGeom prst="ellipse">
              <a:avLst/>
            </a:prstGeom>
            <a:noFill/>
            <a:ln w="31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cxnSp>
        <p:nvCxnSpPr>
          <p:cNvPr id="27" name="Conector: angular 26">
            <a:extLst>
              <a:ext uri="{FF2B5EF4-FFF2-40B4-BE49-F238E27FC236}">
                <a16:creationId xmlns:a16="http://schemas.microsoft.com/office/drawing/2014/main" id="{F4F10320-08F1-47A6-9273-01C2C7B6F4DB}"/>
              </a:ext>
            </a:extLst>
          </p:cNvPr>
          <p:cNvCxnSpPr>
            <a:cxnSpLocks/>
            <a:stCxn id="5" idx="2"/>
          </p:cNvCxnSpPr>
          <p:nvPr/>
        </p:nvCxnSpPr>
        <p:spPr>
          <a:xfrm rot="10800000">
            <a:off x="1139826" y="2952751"/>
            <a:ext cx="223305" cy="60694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Conector: angular 37">
            <a:extLst>
              <a:ext uri="{FF2B5EF4-FFF2-40B4-BE49-F238E27FC236}">
                <a16:creationId xmlns:a16="http://schemas.microsoft.com/office/drawing/2014/main" id="{24173CBD-EAA6-4965-BFA4-F38B203DDDD5}"/>
              </a:ext>
            </a:extLst>
          </p:cNvPr>
          <p:cNvCxnSpPr>
            <a:stCxn id="11" idx="2"/>
          </p:cNvCxnSpPr>
          <p:nvPr/>
        </p:nvCxnSpPr>
        <p:spPr>
          <a:xfrm rot="10800000" flipV="1">
            <a:off x="2853814" y="3613695"/>
            <a:ext cx="232705" cy="68546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: angular 39">
            <a:extLst>
              <a:ext uri="{FF2B5EF4-FFF2-40B4-BE49-F238E27FC236}">
                <a16:creationId xmlns:a16="http://schemas.microsoft.com/office/drawing/2014/main" id="{5A7E946B-D7CD-47F7-8467-6CB5B8F3073D}"/>
              </a:ext>
            </a:extLst>
          </p:cNvPr>
          <p:cNvCxnSpPr>
            <a:stCxn id="14" idx="2"/>
          </p:cNvCxnSpPr>
          <p:nvPr/>
        </p:nvCxnSpPr>
        <p:spPr>
          <a:xfrm rot="10800000">
            <a:off x="3561735" y="2299246"/>
            <a:ext cx="326872" cy="643999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Conector: angular 41">
            <a:extLst>
              <a:ext uri="{FF2B5EF4-FFF2-40B4-BE49-F238E27FC236}">
                <a16:creationId xmlns:a16="http://schemas.microsoft.com/office/drawing/2014/main" id="{AF1D7670-9133-4942-94D5-A679FCE7DEBF}"/>
              </a:ext>
            </a:extLst>
          </p:cNvPr>
          <p:cNvCxnSpPr>
            <a:stCxn id="17" idx="7"/>
          </p:cNvCxnSpPr>
          <p:nvPr/>
        </p:nvCxnSpPr>
        <p:spPr>
          <a:xfrm rot="5400000" flipH="1" flipV="1">
            <a:off x="5419500" y="1642609"/>
            <a:ext cx="284287" cy="789406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: angular 45">
            <a:extLst>
              <a:ext uri="{FF2B5EF4-FFF2-40B4-BE49-F238E27FC236}">
                <a16:creationId xmlns:a16="http://schemas.microsoft.com/office/drawing/2014/main" id="{8E3ACE51-1720-4DC2-92E0-06FF79AFC92C}"/>
              </a:ext>
            </a:extLst>
          </p:cNvPr>
          <p:cNvCxnSpPr>
            <a:stCxn id="20" idx="2"/>
          </p:cNvCxnSpPr>
          <p:nvPr/>
        </p:nvCxnSpPr>
        <p:spPr>
          <a:xfrm rot="10800000" flipV="1">
            <a:off x="4815349" y="3653993"/>
            <a:ext cx="341957" cy="71153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Conector: angular 47">
            <a:extLst>
              <a:ext uri="{FF2B5EF4-FFF2-40B4-BE49-F238E27FC236}">
                <a16:creationId xmlns:a16="http://schemas.microsoft.com/office/drawing/2014/main" id="{927C0826-D062-4DD4-B4F2-D456D2608E2A}"/>
              </a:ext>
            </a:extLst>
          </p:cNvPr>
          <p:cNvCxnSpPr>
            <a:stCxn id="23" idx="6"/>
          </p:cNvCxnSpPr>
          <p:nvPr/>
        </p:nvCxnSpPr>
        <p:spPr>
          <a:xfrm>
            <a:off x="6137217" y="3618196"/>
            <a:ext cx="189841" cy="784198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Conector: angular 49">
            <a:extLst>
              <a:ext uri="{FF2B5EF4-FFF2-40B4-BE49-F238E27FC236}">
                <a16:creationId xmlns:a16="http://schemas.microsoft.com/office/drawing/2014/main" id="{B4F8B1EF-84DF-45F5-A31E-E6E6323EFC25}"/>
              </a:ext>
            </a:extLst>
          </p:cNvPr>
          <p:cNvCxnSpPr>
            <a:stCxn id="26" idx="6"/>
          </p:cNvCxnSpPr>
          <p:nvPr/>
        </p:nvCxnSpPr>
        <p:spPr>
          <a:xfrm flipV="1">
            <a:off x="6977417" y="2426110"/>
            <a:ext cx="529512" cy="1227883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uadroTexto 50">
            <a:extLst>
              <a:ext uri="{FF2B5EF4-FFF2-40B4-BE49-F238E27FC236}">
                <a16:creationId xmlns:a16="http://schemas.microsoft.com/office/drawing/2014/main" id="{CB5595DA-CB26-49C8-8D4D-FFDDE4B327FA}"/>
              </a:ext>
            </a:extLst>
          </p:cNvPr>
          <p:cNvSpPr txBox="1"/>
          <p:nvPr/>
        </p:nvSpPr>
        <p:spPr>
          <a:xfrm>
            <a:off x="577958" y="2676149"/>
            <a:ext cx="10102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 err="1"/>
              <a:t>Ship</a:t>
            </a:r>
            <a:r>
              <a:rPr lang="es-419" sz="1200" dirty="0"/>
              <a:t> </a:t>
            </a:r>
            <a:r>
              <a:rPr lang="es-419" sz="1200" dirty="0" err="1"/>
              <a:t>Design</a:t>
            </a:r>
            <a:endParaRPr lang="es-CO" sz="1200" dirty="0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DD0568D8-4FB0-4862-9013-25D698BB43D8}"/>
              </a:ext>
            </a:extLst>
          </p:cNvPr>
          <p:cNvSpPr txBox="1"/>
          <p:nvPr/>
        </p:nvSpPr>
        <p:spPr>
          <a:xfrm>
            <a:off x="1902005" y="4299155"/>
            <a:ext cx="18998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Edge </a:t>
            </a:r>
            <a:r>
              <a:rPr lang="es-419" sz="1200" dirty="0" err="1"/>
              <a:t>computing</a:t>
            </a:r>
            <a:r>
              <a:rPr lang="es-419" sz="1200" dirty="0"/>
              <a:t> </a:t>
            </a:r>
            <a:r>
              <a:rPr lang="es-419" sz="1200" dirty="0" err="1"/>
              <a:t>systems</a:t>
            </a:r>
            <a:endParaRPr lang="es-CO" sz="1200" dirty="0"/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761D1D3D-7A98-4367-B4FA-1BBB1B5A0BB4}"/>
              </a:ext>
            </a:extLst>
          </p:cNvPr>
          <p:cNvSpPr txBox="1"/>
          <p:nvPr/>
        </p:nvSpPr>
        <p:spPr>
          <a:xfrm>
            <a:off x="2883809" y="2025967"/>
            <a:ext cx="13500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Machine </a:t>
            </a:r>
            <a:r>
              <a:rPr lang="es-419" sz="1200" dirty="0" err="1"/>
              <a:t>learning</a:t>
            </a:r>
            <a:endParaRPr lang="es-CO" sz="1200" dirty="0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FD09F61A-270C-4F32-BE3F-294DE98E24A0}"/>
              </a:ext>
            </a:extLst>
          </p:cNvPr>
          <p:cNvSpPr txBox="1"/>
          <p:nvPr/>
        </p:nvSpPr>
        <p:spPr>
          <a:xfrm>
            <a:off x="4291840" y="4319971"/>
            <a:ext cx="110479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 err="1"/>
              <a:t>Power</a:t>
            </a:r>
            <a:r>
              <a:rPr lang="es-419" sz="1200" dirty="0"/>
              <a:t> </a:t>
            </a:r>
            <a:r>
              <a:rPr lang="es-419" sz="1200" dirty="0" err="1"/>
              <a:t>supply</a:t>
            </a:r>
            <a:endParaRPr lang="es-CO" sz="1200" dirty="0"/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F5CEBC82-7F09-47EB-B7EA-4720679FE1E2}"/>
              </a:ext>
            </a:extLst>
          </p:cNvPr>
          <p:cNvSpPr txBox="1"/>
          <p:nvPr/>
        </p:nvSpPr>
        <p:spPr>
          <a:xfrm>
            <a:off x="5931081" y="1699799"/>
            <a:ext cx="8675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AI </a:t>
            </a:r>
            <a:r>
              <a:rPr lang="es-419" sz="1200" dirty="0" err="1"/>
              <a:t>captain</a:t>
            </a:r>
            <a:endParaRPr lang="es-CO" sz="1200" dirty="0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4BDBE523-3863-419A-8FF6-07A749C45F6A}"/>
              </a:ext>
            </a:extLst>
          </p:cNvPr>
          <p:cNvSpPr txBox="1"/>
          <p:nvPr/>
        </p:nvSpPr>
        <p:spPr>
          <a:xfrm>
            <a:off x="5786333" y="4356842"/>
            <a:ext cx="8915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Cargo </a:t>
            </a:r>
            <a:r>
              <a:rPr lang="es-419" sz="1200" dirty="0" err="1"/>
              <a:t>bay</a:t>
            </a:r>
            <a:endParaRPr lang="es-CO" sz="1200" dirty="0"/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7A1D6ADC-AE4C-4957-9D04-04598879924C}"/>
              </a:ext>
            </a:extLst>
          </p:cNvPr>
          <p:cNvSpPr txBox="1"/>
          <p:nvPr/>
        </p:nvSpPr>
        <p:spPr>
          <a:xfrm>
            <a:off x="7410070" y="2150952"/>
            <a:ext cx="10118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sz="1200" dirty="0"/>
              <a:t>Dual </a:t>
            </a:r>
            <a:r>
              <a:rPr lang="es-419" sz="1200" dirty="0" err="1"/>
              <a:t>motors</a:t>
            </a:r>
            <a:endParaRPr lang="es-CO" sz="1200" dirty="0"/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ADBEFA0B-D60B-4E9F-BA40-A222BB0172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78050" y="335390"/>
            <a:ext cx="6358500" cy="727800"/>
          </a:xfrm>
        </p:spPr>
        <p:txBody>
          <a:bodyPr/>
          <a:lstStyle/>
          <a:p>
            <a:r>
              <a:rPr lang="en-GB" dirty="0"/>
              <a:t>Mayflower</a:t>
            </a:r>
          </a:p>
        </p:txBody>
      </p:sp>
    </p:spTree>
    <p:extLst>
      <p:ext uri="{BB962C8B-B14F-4D97-AF65-F5344CB8AC3E}">
        <p14:creationId xmlns:p14="http://schemas.microsoft.com/office/powerpoint/2010/main" val="7892581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0E683D-0FD0-4296-9C15-532926B70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SENSORY INPUTS</a:t>
            </a:r>
            <a:endParaRPr lang="es-CO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9FC9620-285C-4FDA-9492-6B1408BA06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4034" y="1494545"/>
            <a:ext cx="1243341" cy="362110"/>
          </a:xfrm>
        </p:spPr>
        <p:txBody>
          <a:bodyPr/>
          <a:lstStyle/>
          <a:p>
            <a:r>
              <a:rPr lang="es-419" dirty="0"/>
              <a:t>Radar</a:t>
            </a:r>
            <a:endParaRPr lang="es-CO" dirty="0"/>
          </a:p>
        </p:txBody>
      </p:sp>
      <p:sp>
        <p:nvSpPr>
          <p:cNvPr id="4" name="Marcador de texto 2">
            <a:extLst>
              <a:ext uri="{FF2B5EF4-FFF2-40B4-BE49-F238E27FC236}">
                <a16:creationId xmlns:a16="http://schemas.microsoft.com/office/drawing/2014/main" id="{18305C72-C2AB-4382-A111-9CFFD55057B7}"/>
              </a:ext>
            </a:extLst>
          </p:cNvPr>
          <p:cNvSpPr txBox="1">
            <a:spLocks/>
          </p:cNvSpPr>
          <p:nvPr/>
        </p:nvSpPr>
        <p:spPr>
          <a:xfrm>
            <a:off x="2354239" y="3276280"/>
            <a:ext cx="1471941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 err="1"/>
              <a:t>Onboard</a:t>
            </a:r>
            <a:r>
              <a:rPr lang="es-419" dirty="0"/>
              <a:t> cameras</a:t>
            </a:r>
            <a:endParaRPr lang="es-CO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1D8B1BA4-5765-4CE5-B7E6-1917F9446ACA}"/>
              </a:ext>
            </a:extLst>
          </p:cNvPr>
          <p:cNvSpPr txBox="1">
            <a:spLocks/>
          </p:cNvSpPr>
          <p:nvPr/>
        </p:nvSpPr>
        <p:spPr>
          <a:xfrm>
            <a:off x="4447625" y="1531925"/>
            <a:ext cx="2514600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 err="1"/>
              <a:t>Automatic</a:t>
            </a:r>
            <a:r>
              <a:rPr lang="es-419" dirty="0"/>
              <a:t> </a:t>
            </a:r>
            <a:r>
              <a:rPr lang="es-419" dirty="0" err="1"/>
              <a:t>Identification</a:t>
            </a:r>
            <a:r>
              <a:rPr lang="es-419" dirty="0"/>
              <a:t> </a:t>
            </a:r>
            <a:r>
              <a:rPr lang="es-419" dirty="0" err="1"/>
              <a:t>System</a:t>
            </a:r>
            <a:r>
              <a:rPr lang="es-419" dirty="0"/>
              <a:t> (AIS)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7A302C81-6AB0-4EC0-AA64-8FC48A162D74}"/>
              </a:ext>
            </a:extLst>
          </p:cNvPr>
          <p:cNvSpPr txBox="1">
            <a:spLocks/>
          </p:cNvSpPr>
          <p:nvPr/>
        </p:nvSpPr>
        <p:spPr>
          <a:xfrm>
            <a:off x="7395834" y="3524090"/>
            <a:ext cx="1243341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/>
              <a:t>GPS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CFF64DCD-F187-4E3B-973C-9060C6DDC2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8050" y="3819445"/>
            <a:ext cx="1824320" cy="1214116"/>
          </a:xfrm>
          <a:prstGeom prst="rect">
            <a:avLst/>
          </a:prstGeom>
        </p:spPr>
      </p:pic>
      <p:pic>
        <p:nvPicPr>
          <p:cNvPr id="3076" name="Picture 4" descr="Store Wars &amp; Safety Radar - Arden Mahlberg, PhD, Psychologist">
            <a:extLst>
              <a:ext uri="{FF2B5EF4-FFF2-40B4-BE49-F238E27FC236}">
                <a16:creationId xmlns:a16="http://schemas.microsoft.com/office/drawing/2014/main" id="{071FC91F-1553-414F-8AFB-75D10E6DC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9587" y="1894035"/>
            <a:ext cx="1315090" cy="12757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Por Qué es Importante el GPS?">
            <a:extLst>
              <a:ext uri="{FF2B5EF4-FFF2-40B4-BE49-F238E27FC236}">
                <a16:creationId xmlns:a16="http://schemas.microsoft.com/office/drawing/2014/main" id="{DA9A5E8A-B9CB-4F2C-BB34-04A1B29F6E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9133" y="3910721"/>
            <a:ext cx="1776742" cy="92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18F5D389-1C08-4BAB-BA9F-139182841E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80567" y="2127458"/>
            <a:ext cx="2659722" cy="168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695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D27034E-8B10-41C1-925A-940649BF0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/>
              <a:t>SENSORY INPUTS</a:t>
            </a:r>
            <a:endParaRPr lang="es-CO" dirty="0"/>
          </a:p>
        </p:txBody>
      </p:sp>
      <p:sp>
        <p:nvSpPr>
          <p:cNvPr id="5" name="Marcador de texto 2">
            <a:extLst>
              <a:ext uri="{FF2B5EF4-FFF2-40B4-BE49-F238E27FC236}">
                <a16:creationId xmlns:a16="http://schemas.microsoft.com/office/drawing/2014/main" id="{5F87E638-F039-469C-8261-CB08038A81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1150" y="3998165"/>
            <a:ext cx="1795791" cy="362110"/>
          </a:xfrm>
        </p:spPr>
        <p:txBody>
          <a:bodyPr/>
          <a:lstStyle/>
          <a:p>
            <a:r>
              <a:rPr lang="es-419" dirty="0" err="1"/>
              <a:t>MAS’s</a:t>
            </a:r>
            <a:r>
              <a:rPr lang="es-419" dirty="0"/>
              <a:t> </a:t>
            </a:r>
            <a:r>
              <a:rPr lang="es-419" dirty="0" err="1"/>
              <a:t>nautical</a:t>
            </a:r>
            <a:r>
              <a:rPr lang="es-419" dirty="0"/>
              <a:t> chart server</a:t>
            </a:r>
            <a:endParaRPr lang="es-CO" dirty="0"/>
          </a:p>
        </p:txBody>
      </p:sp>
      <p:sp>
        <p:nvSpPr>
          <p:cNvPr id="6" name="Marcador de texto 2">
            <a:extLst>
              <a:ext uri="{FF2B5EF4-FFF2-40B4-BE49-F238E27FC236}">
                <a16:creationId xmlns:a16="http://schemas.microsoft.com/office/drawing/2014/main" id="{06407557-7898-4896-AD0E-D4459AD79215}"/>
              </a:ext>
            </a:extLst>
          </p:cNvPr>
          <p:cNvSpPr txBox="1">
            <a:spLocks/>
          </p:cNvSpPr>
          <p:nvPr/>
        </p:nvSpPr>
        <p:spPr>
          <a:xfrm>
            <a:off x="2621803" y="1838325"/>
            <a:ext cx="1478291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 err="1"/>
              <a:t>Attitude</a:t>
            </a:r>
            <a:r>
              <a:rPr lang="es-419" dirty="0"/>
              <a:t> </a:t>
            </a:r>
            <a:r>
              <a:rPr lang="es-419" dirty="0" err="1"/>
              <a:t>Sensors</a:t>
            </a:r>
            <a:endParaRPr lang="es-CO" dirty="0"/>
          </a:p>
        </p:txBody>
      </p:sp>
      <p:sp>
        <p:nvSpPr>
          <p:cNvPr id="7" name="Marcador de texto 2">
            <a:extLst>
              <a:ext uri="{FF2B5EF4-FFF2-40B4-BE49-F238E27FC236}">
                <a16:creationId xmlns:a16="http://schemas.microsoft.com/office/drawing/2014/main" id="{1DC31E58-8235-4537-8E5E-20E2467EE6D4}"/>
              </a:ext>
            </a:extLst>
          </p:cNvPr>
          <p:cNvSpPr txBox="1">
            <a:spLocks/>
          </p:cNvSpPr>
          <p:nvPr/>
        </p:nvSpPr>
        <p:spPr>
          <a:xfrm>
            <a:off x="4433559" y="4305140"/>
            <a:ext cx="1529091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 err="1"/>
              <a:t>Fathometer</a:t>
            </a:r>
            <a:endParaRPr lang="es-CO" dirty="0"/>
          </a:p>
        </p:txBody>
      </p:sp>
      <p:sp>
        <p:nvSpPr>
          <p:cNvPr id="8" name="Marcador de texto 2">
            <a:extLst>
              <a:ext uri="{FF2B5EF4-FFF2-40B4-BE49-F238E27FC236}">
                <a16:creationId xmlns:a16="http://schemas.microsoft.com/office/drawing/2014/main" id="{5C8AC1AE-AE12-453C-A7DD-0C1BC0C6E35C}"/>
              </a:ext>
            </a:extLst>
          </p:cNvPr>
          <p:cNvSpPr txBox="1">
            <a:spLocks/>
          </p:cNvSpPr>
          <p:nvPr/>
        </p:nvSpPr>
        <p:spPr>
          <a:xfrm>
            <a:off x="6334125" y="1838325"/>
            <a:ext cx="2301128" cy="362110"/>
          </a:xfrm>
          <a:prstGeom prst="rect">
            <a:avLst/>
          </a:prstGeom>
          <a:noFill/>
          <a:ln>
            <a:noFill/>
          </a:ln>
          <a:effectLst>
            <a:outerShdw blurRad="50799">
              <a:srgbClr val="000000">
                <a:alpha val="4000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DB8E14"/>
              </a:buClr>
              <a:buSzPts val="1400"/>
              <a:buFont typeface="Noto Sans Symbols"/>
              <a:buChar char="⬟"/>
              <a:defRPr sz="14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0480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200"/>
              <a:buFont typeface="Noto Sans Symbols"/>
              <a:buChar char="⬟"/>
              <a:defRPr sz="12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1100"/>
              <a:buFont typeface="Noto Sans Symbols"/>
              <a:buChar char="⬟"/>
              <a:defRPr sz="11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DB8E14"/>
              </a:buClr>
              <a:buSzPts val="900"/>
              <a:buFont typeface="Noto Sans Symbols"/>
              <a:buChar char="⬟"/>
              <a:defRPr sz="900" b="0" i="0" u="none" strike="noStrike" cap="none">
                <a:solidFill>
                  <a:srgbClr val="002D56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marL="3200400" marR="0" lvl="6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marL="3657600" marR="0" lvl="7" indent="-28575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marL="4114800" marR="0" lvl="8" indent="-285750" algn="l" rtl="0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Clr>
                <a:schemeClr val="accent1"/>
              </a:buClr>
              <a:buSzPts val="900"/>
              <a:buFont typeface="Noto Sans Symbols"/>
              <a:buChar char="○"/>
              <a:defRPr sz="900" b="0" i="0" u="none" strike="noStrike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r>
              <a:rPr lang="es-419" dirty="0" err="1"/>
              <a:t>Vehicle</a:t>
            </a:r>
            <a:r>
              <a:rPr lang="es-419" dirty="0"/>
              <a:t> Management </a:t>
            </a:r>
            <a:r>
              <a:rPr lang="es-419" dirty="0" err="1"/>
              <a:t>System</a:t>
            </a:r>
            <a:endParaRPr lang="es-CO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6476535-12E3-467E-9407-4B172E40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183" y="2462671"/>
            <a:ext cx="2266834" cy="12365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Attitude sensors - CubeSatShop.com">
            <a:extLst>
              <a:ext uri="{FF2B5EF4-FFF2-40B4-BE49-F238E27FC236}">
                <a16:creationId xmlns:a16="http://schemas.microsoft.com/office/drawing/2014/main" id="{A1DEA3C8-6232-4A14-8757-0D22D5D8F5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92296" y="2319009"/>
            <a:ext cx="1307798" cy="87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675C44-F270-4ECE-BD09-803E02B648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33559" y="2462671"/>
            <a:ext cx="1738406" cy="1738406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68CA1060-FBA0-4A2D-8238-D832369673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948" t="20833" r="17726" b="25378"/>
          <a:stretch/>
        </p:blipFill>
        <p:spPr>
          <a:xfrm>
            <a:off x="6426712" y="2319009"/>
            <a:ext cx="2466975" cy="13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1334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226316-19DF-43F9-B6C1-D3740F0AF1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Swift </a:t>
            </a:r>
            <a:r>
              <a:rPr lang="es-CO" dirty="0" err="1"/>
              <a:t>outcomes</a:t>
            </a:r>
            <a:endParaRPr lang="es-CO" dirty="0"/>
          </a:p>
        </p:txBody>
      </p:sp>
      <p:pic>
        <p:nvPicPr>
          <p:cNvPr id="2052" name="Picture 4" descr="See how the Mayflower uses advanced technology to handle trouble at sea">
            <a:extLst>
              <a:ext uri="{FF2B5EF4-FFF2-40B4-BE49-F238E27FC236}">
                <a16:creationId xmlns:a16="http://schemas.microsoft.com/office/drawing/2014/main" id="{61CA53CC-6812-45F6-935E-A5DF2DE91E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7300" y="1817469"/>
            <a:ext cx="3490448" cy="2569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7D16345C-B04C-45DA-A189-8D5A3EBD0852}"/>
              </a:ext>
            </a:extLst>
          </p:cNvPr>
          <p:cNvSpPr txBox="1"/>
          <p:nvPr/>
        </p:nvSpPr>
        <p:spPr>
          <a:xfrm>
            <a:off x="588170" y="1663581"/>
            <a:ext cx="457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AI Captain determines the best action for MAS</a:t>
            </a:r>
            <a:endParaRPr lang="es-CO" dirty="0"/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12FAA1DB-AB24-44B2-9E93-25D23F0C9AA3}"/>
              </a:ext>
            </a:extLst>
          </p:cNvPr>
          <p:cNvSpPr txBox="1"/>
          <p:nvPr/>
        </p:nvSpPr>
        <p:spPr>
          <a:xfrm>
            <a:off x="588170" y="2635448"/>
            <a:ext cx="45767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MAS’s Safety Manager verifies the decision is safe.</a:t>
            </a:r>
            <a:endParaRPr lang="es-CO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542DF3-E494-4A1D-99BB-BBFD4D1B6446}"/>
              </a:ext>
            </a:extLst>
          </p:cNvPr>
          <p:cNvSpPr txBox="1"/>
          <p:nvPr/>
        </p:nvSpPr>
        <p:spPr>
          <a:xfrm>
            <a:off x="588170" y="3607315"/>
            <a:ext cx="45767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/>
              <a:t>AI Captain instructs MAS’s Vehicle Management system to change course and speed.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873342374"/>
      </p:ext>
    </p:extLst>
  </p:cSld>
  <p:clrMapOvr>
    <a:masterClrMapping/>
  </p:clrMapOvr>
</p:sld>
</file>

<file path=ppt/theme/theme1.xml><?xml version="1.0" encoding="utf-8"?>
<a:theme xmlns:a="http://schemas.openxmlformats.org/drawingml/2006/main" name="Citable">
  <a:themeElements>
    <a:clrScheme name="Quotable">
      <a:dk1>
        <a:srgbClr val="000000"/>
      </a:dk1>
      <a:lt1>
        <a:srgbClr val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215</Words>
  <Application>Microsoft Office PowerPoint</Application>
  <PresentationFormat>Presentación en pantalla (16:9)</PresentationFormat>
  <Paragraphs>40</Paragraphs>
  <Slides>10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7" baseType="lpstr">
      <vt:lpstr>arial</vt:lpstr>
      <vt:lpstr>arial</vt:lpstr>
      <vt:lpstr>Helvetica Neue</vt:lpstr>
      <vt:lpstr>Century Gothic</vt:lpstr>
      <vt:lpstr>Google Sans</vt:lpstr>
      <vt:lpstr>Noto Sans Symbols</vt:lpstr>
      <vt:lpstr>Citable</vt:lpstr>
      <vt:lpstr>Mayflower Autonomous Ship   </vt:lpstr>
      <vt:lpstr>Developers</vt:lpstr>
      <vt:lpstr>What this the new ?</vt:lpstr>
      <vt:lpstr>Website</vt:lpstr>
      <vt:lpstr>Current Location</vt:lpstr>
      <vt:lpstr>Mayflower</vt:lpstr>
      <vt:lpstr>SENSORY INPUTS</vt:lpstr>
      <vt:lpstr>SENSORY INPUTS</vt:lpstr>
      <vt:lpstr>Swift outcomes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SISTEMA DE INFORMACIÓN PARA EL MONITOREO DE VARIABLES AMBIENTALES EN EL MUSEO LA SALLE BOGOTÁ.</dc:title>
  <dc:creator>Juan P Velandia</dc:creator>
  <cp:lastModifiedBy>LEON HURTADO HAROLD DAVID</cp:lastModifiedBy>
  <cp:revision>2</cp:revision>
  <dcterms:modified xsi:type="dcterms:W3CDTF">2021-03-05T02:28:54Z</dcterms:modified>
</cp:coreProperties>
</file>